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e9ccddc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ae9ccddc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e9ccddc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e9ccddc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e9ccddc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e9ccddc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e9ccdd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e9ccdd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e9ccddc3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ae9ccddc3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e9ccddc3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ae9ccddc3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e9ccddc3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e9ccddc3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e9ccddc3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ae9ccddc3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e9ccddc3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ae9ccddc3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e9ccddc3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ae9ccddc3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b5b4cf3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b5b4cf3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e9ccddc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ae9ccddc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ae9ccddc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ae9ccddc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ae9ccddc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ae9ccddc3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5b4cf3e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b5b4cf3e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e9ccddc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ae9ccddc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 is an architectural style for web APIs.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REST: representational state transfer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Client-server architecture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Statelessness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Cacheability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Layered system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Uniform interface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Code on demand (optional)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5b4cf3e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b5b4cf3e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b5b4cf3e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b5b4cf3e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ae9ccddc3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ae9ccddc3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ae9ccddc3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ae9ccddc3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ae9ccddc3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ae9ccddc3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633df22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b633df22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ae9ccddc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ae9ccddc3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ae9ccddc3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ae9ccddc3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ae9ccddc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ae9ccddc3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simplifyVector: coerce json arrays containing only primitives into an atomic vector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ae9ccdd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ae9ccdd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Packages that import httr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ae9ccddc3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ae9ccddc3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ae9ccddc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ae9ccddc3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ae9ccddc3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ae9ccddc3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ae9ccddc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ae9ccddc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e9ccddc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e9ccddc3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e9ccddc3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e9ccddc3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e9ccddc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e9ccddc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e9ccddc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e9ccddc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e9ccddc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ae9ccddc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992772"/>
            <a:ext cx="8520600" cy="16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De-mystifying APIs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BIOS 6640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 for Data Science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311700" y="224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rowSums</a:t>
            </a:r>
            <a:r>
              <a:rPr lang="en"/>
              <a:t> implementation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013" y="1364075"/>
            <a:ext cx="6061975" cy="41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11700" y="224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package API is defined by...</a:t>
            </a:r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Exported functions/classes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Function/method signatures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Documentation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311700" y="224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the API</a:t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0267"/>
            <a:ext cx="8839201" cy="459438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5202000" y="6489000"/>
            <a:ext cx="39420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http://kbroman.org/pkg_primer/pages/docs.html</a:t>
            </a:r>
            <a:endParaRPr/>
          </a:p>
        </p:txBody>
      </p:sp>
      <p:sp>
        <p:nvSpPr>
          <p:cNvPr id="147" name="Google Shape;147;p25"/>
          <p:cNvSpPr/>
          <p:nvPr/>
        </p:nvSpPr>
        <p:spPr>
          <a:xfrm>
            <a:off x="261000" y="4815000"/>
            <a:ext cx="1161000" cy="234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5"/>
          <p:cNvSpPr/>
          <p:nvPr/>
        </p:nvSpPr>
        <p:spPr>
          <a:xfrm>
            <a:off x="261000" y="5076000"/>
            <a:ext cx="6066000" cy="2340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5"/>
          <p:cNvSpPr/>
          <p:nvPr/>
        </p:nvSpPr>
        <p:spPr>
          <a:xfrm>
            <a:off x="261000" y="1249338"/>
            <a:ext cx="7614000" cy="30432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5"/>
          <p:cNvSpPr/>
          <p:nvPr/>
        </p:nvSpPr>
        <p:spPr>
          <a:xfrm>
            <a:off x="261000" y="4554000"/>
            <a:ext cx="1161000" cy="234000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5"/>
          <p:cNvSpPr txBox="1"/>
          <p:nvPr/>
        </p:nvSpPr>
        <p:spPr>
          <a:xfrm>
            <a:off x="5742000" y="3681000"/>
            <a:ext cx="20430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8761D"/>
                </a:solidFill>
              </a:rPr>
              <a:t>Documentation</a:t>
            </a:r>
            <a:endParaRPr sz="1800" b="1">
              <a:solidFill>
                <a:srgbClr val="38761D"/>
              </a:solidFill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1441200" y="4554000"/>
            <a:ext cx="9618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00FF"/>
                </a:solidFill>
              </a:rPr>
              <a:t>Export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1643400" y="4815000"/>
            <a:ext cx="18264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Function name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6403200" y="5076000"/>
            <a:ext cx="21600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</a:rPr>
              <a:t>Function signature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311700" y="224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0267"/>
            <a:ext cx="8839201" cy="2086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455224"/>
            <a:ext cx="8839201" cy="210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5865691"/>
            <a:ext cx="8839203" cy="41892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6510488" y="1842100"/>
            <a:ext cx="20430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FF"/>
                </a:solidFill>
              </a:rPr>
              <a:t>Define a module</a:t>
            </a:r>
            <a:endParaRPr sz="1800" b="1">
              <a:solidFill>
                <a:srgbClr val="0000FF"/>
              </a:solidFill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6164888" y="4190350"/>
            <a:ext cx="27342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FF"/>
                </a:solidFill>
              </a:rPr>
              <a:t>Define another module</a:t>
            </a:r>
            <a:endParaRPr sz="1800" b="1">
              <a:solidFill>
                <a:srgbClr val="0000FF"/>
              </a:solidFill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5866799" y="5814150"/>
            <a:ext cx="29916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Package __init__.py</a:t>
            </a:r>
            <a:endParaRPr sz="1800" b="1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4049675" y="6489000"/>
            <a:ext cx="5094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http://www.pythoncentral.io/how-to-create-a-python-package/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311700" y="224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general, an API can include definitions of...</a:t>
            </a:r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Routines (functions/methods)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structures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Variables (values)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311700" y="224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API does not include...</a:t>
            </a:r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Actual implementations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311700" y="224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you’re developing software...</a:t>
            </a:r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good API is one of the hardest and most important design elements!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Simple, easy to understand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right level of modularity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right level of flexibility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4146738"/>
            <a:ext cx="487680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311700" y="224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APIs</a:t>
            </a:r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libraries (previous slides)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Language binding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Operating system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Database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Hardware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service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311700" y="224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APIs</a:t>
            </a:r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Business/organization exposes data publicly over the web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Provide an API to access the data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24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</a:t>
            </a:r>
            <a:endParaRPr/>
          </a:p>
        </p:txBody>
      </p:sp>
      <p:sp>
        <p:nvSpPr>
          <p:cNvPr id="203" name="Google Shape;203;p32"/>
          <p:cNvSpPr txBox="1"/>
          <p:nvPr/>
        </p:nvSpPr>
        <p:spPr>
          <a:xfrm>
            <a:off x="1155025" y="6489000"/>
            <a:ext cx="79890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https://www.fastcodesign.com/1665780/infographic-of-the-day-mapping-the-worlds-tweet-networks</a:t>
            </a: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0267"/>
            <a:ext cx="8839199" cy="4971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1976991"/>
            <a:ext cx="8520600" cy="22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Application programming interface (API)</a:t>
            </a:r>
            <a:endParaRPr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>
            <a:spLocks noGrp="1"/>
          </p:cNvSpPr>
          <p:nvPr>
            <p:ph type="title"/>
          </p:nvPr>
        </p:nvSpPr>
        <p:spPr>
          <a:xfrm>
            <a:off x="311700" y="224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 Overflow / Stack Exchange</a:t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388" y="845767"/>
            <a:ext cx="7575231" cy="556533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3"/>
          <p:cNvSpPr txBox="1"/>
          <p:nvPr/>
        </p:nvSpPr>
        <p:spPr>
          <a:xfrm>
            <a:off x="3877600" y="6489000"/>
            <a:ext cx="52665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http://graphoverflow.com/graphs/stackoverflow-tag-relations.html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>
            <a:spLocks noGrp="1"/>
          </p:cNvSpPr>
          <p:nvPr>
            <p:ph type="title"/>
          </p:nvPr>
        </p:nvSpPr>
        <p:spPr>
          <a:xfrm>
            <a:off x="311700" y="224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316" y="835467"/>
            <a:ext cx="5229369" cy="556533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 txBox="1"/>
          <p:nvPr/>
        </p:nvSpPr>
        <p:spPr>
          <a:xfrm>
            <a:off x="3877600" y="6489000"/>
            <a:ext cx="52665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https://adtmag.com/articles/2015/08/20/github-languages.aspx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/>
          </p:nvPr>
        </p:nvSpPr>
        <p:spPr>
          <a:xfrm>
            <a:off x="311700" y="224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 Open Data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1" y="1140267"/>
            <a:ext cx="8839198" cy="477994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5"/>
          <p:cNvSpPr txBox="1"/>
          <p:nvPr/>
        </p:nvSpPr>
        <p:spPr>
          <a:xfrm>
            <a:off x="5177025" y="6489000"/>
            <a:ext cx="39672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https://www.cloudred.com/labprojects/nyctrees/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title"/>
          </p:nvPr>
        </p:nvSpPr>
        <p:spPr>
          <a:xfrm>
            <a:off x="311700" y="22759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 Open Data: over 1,600 datasets</a:t>
            </a:r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839199" cy="4566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311700" y="224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APIs</a:t>
            </a:r>
            <a:endParaRPr/>
          </a:p>
        </p:txBody>
      </p:sp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Business/organization database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Publicly exposed data endpoints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Publicly available request-response system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Responses returned as JSON or XML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Usually exposed via HTTP server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Most common type of web API: REST API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311700" y="28231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Ways to use web APIs</a:t>
            </a:r>
            <a:endParaRPr/>
          </a:p>
        </p:txBody>
      </p:sp>
      <p:sp>
        <p:nvSpPr>
          <p:cNvPr id="243" name="Google Shape;243;p3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Directly by making HTTP requests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a client library written in your favorite language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311700" y="224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documentation</a:t>
            </a:r>
            <a:endParaRPr/>
          </a:p>
        </p:txBody>
      </p:sp>
      <p:pic>
        <p:nvPicPr>
          <p:cNvPr id="249" name="Google Shape;2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44" y="1140267"/>
            <a:ext cx="7832113" cy="5565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>
            <a:spLocks noGrp="1"/>
          </p:cNvSpPr>
          <p:nvPr>
            <p:ph type="title"/>
          </p:nvPr>
        </p:nvSpPr>
        <p:spPr>
          <a:xfrm>
            <a:off x="311700" y="224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Endpoints</a:t>
            </a:r>
            <a:endParaRPr/>
          </a:p>
        </p:txBody>
      </p:sp>
      <p:sp>
        <p:nvSpPr>
          <p:cNvPr id="255" name="Google Shape;255;p4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the location of resources that can be accessed.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Example: GitHub API endpoints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Repositories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Commits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Milestones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Etc...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>
            <a:spLocks noGrp="1"/>
          </p:cNvSpPr>
          <p:nvPr>
            <p:ph type="title"/>
          </p:nvPr>
        </p:nvSpPr>
        <p:spPr>
          <a:xfrm>
            <a:off x="311700" y="224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Sending requests to a REST API</a:t>
            </a:r>
            <a:endParaRPr/>
          </a:p>
        </p:txBody>
      </p:sp>
      <p:sp>
        <p:nvSpPr>
          <p:cNvPr id="261" name="Google Shape;261;p4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Typically, HTTP methods are supported. Most commonly used: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GET, PUT, DELETE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Requests can be issued via URLs.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title"/>
          </p:nvPr>
        </p:nvSpPr>
        <p:spPr>
          <a:xfrm>
            <a:off x="311700" y="224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GitHub “users” endpoint</a:t>
            </a:r>
            <a:endParaRPr/>
          </a:p>
        </p:txBody>
      </p:sp>
      <p:sp>
        <p:nvSpPr>
          <p:cNvPr id="267" name="Google Shape;267;p42"/>
          <p:cNvSpPr txBox="1">
            <a:spLocks noGrp="1"/>
          </p:cNvSpPr>
          <p:nvPr>
            <p:ph type="body" idx="1"/>
          </p:nvPr>
        </p:nvSpPr>
        <p:spPr>
          <a:xfrm>
            <a:off x="311700" y="1841424"/>
            <a:ext cx="8520600" cy="49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800" dirty="0"/>
              <a:t>{ "login": "</a:t>
            </a:r>
            <a:r>
              <a:rPr lang="en-US" sz="800" dirty="0" err="1"/>
              <a:t>ghoshd</a:t>
            </a:r>
            <a:r>
              <a:rPr lang="en-US" sz="800" dirty="0"/>
              <a:t>", "id": 8326121, "</a:t>
            </a:r>
            <a:r>
              <a:rPr lang="en-US" sz="800" dirty="0" err="1"/>
              <a:t>node_id</a:t>
            </a:r>
            <a:r>
              <a:rPr lang="en-US" sz="800" dirty="0"/>
              <a:t>": "MDQ6VXNlcjgzMjYxMjE=", "</a:t>
            </a:r>
            <a:r>
              <a:rPr lang="en-US" sz="800" dirty="0" err="1"/>
              <a:t>avatar_url</a:t>
            </a:r>
            <a:r>
              <a:rPr lang="en-US" sz="800" dirty="0"/>
              <a:t>": "https://avatars3.githubusercontent.com/u/8326121?v=4", "</a:t>
            </a:r>
            <a:r>
              <a:rPr lang="en-US" sz="800" dirty="0" err="1"/>
              <a:t>gravatar_id</a:t>
            </a:r>
            <a:r>
              <a:rPr lang="en-US" sz="800" dirty="0"/>
              <a:t>": "", "</a:t>
            </a:r>
            <a:r>
              <a:rPr lang="en-US" sz="800" dirty="0" err="1"/>
              <a:t>url</a:t>
            </a:r>
            <a:r>
              <a:rPr lang="en-US" sz="800" dirty="0"/>
              <a:t>": "https://</a:t>
            </a:r>
            <a:r>
              <a:rPr lang="en-US" sz="800" dirty="0" err="1"/>
              <a:t>api.github.com</a:t>
            </a:r>
            <a:r>
              <a:rPr lang="en-US" sz="800" dirty="0"/>
              <a:t>/users/</a:t>
            </a:r>
            <a:r>
              <a:rPr lang="en-US" sz="800" dirty="0" err="1"/>
              <a:t>ghoshd</a:t>
            </a:r>
            <a:r>
              <a:rPr lang="en-US" sz="800" dirty="0"/>
              <a:t>", "</a:t>
            </a:r>
            <a:r>
              <a:rPr lang="en-US" sz="800" dirty="0" err="1"/>
              <a:t>html_url</a:t>
            </a:r>
            <a:r>
              <a:rPr lang="en-US" sz="800" dirty="0"/>
              <a:t>": "https://</a:t>
            </a:r>
            <a:r>
              <a:rPr lang="en-US" sz="800" dirty="0" err="1"/>
              <a:t>github.com</a:t>
            </a:r>
            <a:r>
              <a:rPr lang="en-US" sz="800" dirty="0"/>
              <a:t>/</a:t>
            </a:r>
            <a:r>
              <a:rPr lang="en-US" sz="800" dirty="0" err="1"/>
              <a:t>ghoshd</a:t>
            </a:r>
            <a:r>
              <a:rPr lang="en-US" sz="800" dirty="0"/>
              <a:t>", "</a:t>
            </a:r>
            <a:r>
              <a:rPr lang="en-US" sz="800" dirty="0" err="1"/>
              <a:t>followers_url</a:t>
            </a:r>
            <a:r>
              <a:rPr lang="en-US" sz="800" dirty="0"/>
              <a:t>": "https://</a:t>
            </a:r>
            <a:r>
              <a:rPr lang="en-US" sz="800" dirty="0" err="1"/>
              <a:t>api.github.com</a:t>
            </a:r>
            <a:r>
              <a:rPr lang="en-US" sz="800" dirty="0"/>
              <a:t>/users/</a:t>
            </a:r>
            <a:r>
              <a:rPr lang="en-US" sz="800" dirty="0" err="1"/>
              <a:t>ghoshd</a:t>
            </a:r>
            <a:r>
              <a:rPr lang="en-US" sz="800" dirty="0"/>
              <a:t>/followers", "</a:t>
            </a:r>
            <a:r>
              <a:rPr lang="en-US" sz="800" dirty="0" err="1"/>
              <a:t>following_url</a:t>
            </a:r>
            <a:r>
              <a:rPr lang="en-US" sz="800" dirty="0"/>
              <a:t>": "https://</a:t>
            </a:r>
            <a:r>
              <a:rPr lang="en-US" sz="800" dirty="0" err="1"/>
              <a:t>api.github.com</a:t>
            </a:r>
            <a:r>
              <a:rPr lang="en-US" sz="800" dirty="0"/>
              <a:t>/users/</a:t>
            </a:r>
            <a:r>
              <a:rPr lang="en-US" sz="800" dirty="0" err="1"/>
              <a:t>ghoshd</a:t>
            </a:r>
            <a:r>
              <a:rPr lang="en-US" sz="800" dirty="0"/>
              <a:t>/following{/</a:t>
            </a:r>
            <a:r>
              <a:rPr lang="en-US" sz="800" dirty="0" err="1"/>
              <a:t>other_user</a:t>
            </a:r>
            <a:r>
              <a:rPr lang="en-US" sz="800" dirty="0"/>
              <a:t>}", "</a:t>
            </a:r>
            <a:r>
              <a:rPr lang="en-US" sz="800" dirty="0" err="1"/>
              <a:t>gists_url</a:t>
            </a:r>
            <a:r>
              <a:rPr lang="en-US" sz="800" dirty="0"/>
              <a:t>": "https://</a:t>
            </a:r>
            <a:r>
              <a:rPr lang="en-US" sz="800" dirty="0" err="1"/>
              <a:t>api.github.com</a:t>
            </a:r>
            <a:r>
              <a:rPr lang="en-US" sz="800" dirty="0"/>
              <a:t>/users/</a:t>
            </a:r>
            <a:r>
              <a:rPr lang="en-US" sz="800" dirty="0" err="1"/>
              <a:t>ghoshd</a:t>
            </a:r>
            <a:r>
              <a:rPr lang="en-US" sz="800" dirty="0"/>
              <a:t>/</a:t>
            </a:r>
            <a:r>
              <a:rPr lang="en-US" sz="800" dirty="0" err="1"/>
              <a:t>gists</a:t>
            </a:r>
            <a:r>
              <a:rPr lang="en-US" sz="800" dirty="0"/>
              <a:t>{/</a:t>
            </a:r>
            <a:r>
              <a:rPr lang="en-US" sz="800" dirty="0" err="1"/>
              <a:t>gist_id</a:t>
            </a:r>
            <a:r>
              <a:rPr lang="en-US" sz="800" dirty="0"/>
              <a:t>}", "</a:t>
            </a:r>
            <a:r>
              <a:rPr lang="en-US" sz="800" dirty="0" err="1"/>
              <a:t>starred_url</a:t>
            </a:r>
            <a:r>
              <a:rPr lang="en-US" sz="800" dirty="0"/>
              <a:t>": "https://</a:t>
            </a:r>
            <a:r>
              <a:rPr lang="en-US" sz="800" dirty="0" err="1"/>
              <a:t>api.github.com</a:t>
            </a:r>
            <a:r>
              <a:rPr lang="en-US" sz="800" dirty="0"/>
              <a:t>/users/</a:t>
            </a:r>
            <a:r>
              <a:rPr lang="en-US" sz="800" dirty="0" err="1"/>
              <a:t>ghoshd</a:t>
            </a:r>
            <a:r>
              <a:rPr lang="en-US" sz="800" dirty="0"/>
              <a:t>/starred{/owner}{/repo}", "</a:t>
            </a:r>
            <a:r>
              <a:rPr lang="en-US" sz="800" dirty="0" err="1"/>
              <a:t>subscriptions_url</a:t>
            </a:r>
            <a:r>
              <a:rPr lang="en-US" sz="800" dirty="0"/>
              <a:t>": "https://</a:t>
            </a:r>
            <a:r>
              <a:rPr lang="en-US" sz="800" dirty="0" err="1"/>
              <a:t>api.github.com</a:t>
            </a:r>
            <a:r>
              <a:rPr lang="en-US" sz="800" dirty="0"/>
              <a:t>/users/</a:t>
            </a:r>
            <a:r>
              <a:rPr lang="en-US" sz="800" dirty="0" err="1"/>
              <a:t>ghoshd</a:t>
            </a:r>
            <a:r>
              <a:rPr lang="en-US" sz="800" dirty="0"/>
              <a:t>/subscriptions", "</a:t>
            </a:r>
            <a:r>
              <a:rPr lang="en-US" sz="800" dirty="0" err="1"/>
              <a:t>organizations_url</a:t>
            </a:r>
            <a:r>
              <a:rPr lang="en-US" sz="800" dirty="0"/>
              <a:t>": "https://</a:t>
            </a:r>
            <a:r>
              <a:rPr lang="en-US" sz="800" dirty="0" err="1"/>
              <a:t>api.github.com</a:t>
            </a:r>
            <a:r>
              <a:rPr lang="en-US" sz="800" dirty="0"/>
              <a:t>/users/</a:t>
            </a:r>
            <a:r>
              <a:rPr lang="en-US" sz="800" dirty="0" err="1"/>
              <a:t>ghoshd</a:t>
            </a:r>
            <a:r>
              <a:rPr lang="en-US" sz="800" dirty="0"/>
              <a:t>/orgs", "</a:t>
            </a:r>
            <a:r>
              <a:rPr lang="en-US" sz="800" dirty="0" err="1"/>
              <a:t>repos_url</a:t>
            </a:r>
            <a:r>
              <a:rPr lang="en-US" sz="800" dirty="0"/>
              <a:t>": "https://</a:t>
            </a:r>
            <a:r>
              <a:rPr lang="en-US" sz="800" dirty="0" err="1"/>
              <a:t>api.github.com</a:t>
            </a:r>
            <a:r>
              <a:rPr lang="en-US" sz="800" dirty="0"/>
              <a:t>/users/</a:t>
            </a:r>
            <a:r>
              <a:rPr lang="en-US" sz="800" dirty="0" err="1"/>
              <a:t>ghoshd</a:t>
            </a:r>
            <a:r>
              <a:rPr lang="en-US" sz="800" dirty="0"/>
              <a:t>/repos", "</a:t>
            </a:r>
            <a:r>
              <a:rPr lang="en-US" sz="800" dirty="0" err="1"/>
              <a:t>events_url</a:t>
            </a:r>
            <a:r>
              <a:rPr lang="en-US" sz="800" dirty="0"/>
              <a:t>": "https://</a:t>
            </a:r>
            <a:r>
              <a:rPr lang="en-US" sz="800" dirty="0" err="1"/>
              <a:t>api.github.com</a:t>
            </a:r>
            <a:r>
              <a:rPr lang="en-US" sz="800" dirty="0"/>
              <a:t>/users/</a:t>
            </a:r>
            <a:r>
              <a:rPr lang="en-US" sz="800" dirty="0" err="1"/>
              <a:t>ghoshd</a:t>
            </a:r>
            <a:r>
              <a:rPr lang="en-US" sz="800" dirty="0"/>
              <a:t>/events{/privacy}", "</a:t>
            </a:r>
            <a:r>
              <a:rPr lang="en-US" sz="800" dirty="0" err="1"/>
              <a:t>received_events_url</a:t>
            </a:r>
            <a:r>
              <a:rPr lang="en-US" sz="800" dirty="0"/>
              <a:t>": "https://</a:t>
            </a:r>
            <a:r>
              <a:rPr lang="en-US" sz="800" dirty="0" err="1"/>
              <a:t>api.github.com</a:t>
            </a:r>
            <a:r>
              <a:rPr lang="en-US" sz="800" dirty="0"/>
              <a:t>/users/</a:t>
            </a:r>
            <a:r>
              <a:rPr lang="en-US" sz="800" dirty="0" err="1"/>
              <a:t>ghoshd</a:t>
            </a:r>
            <a:r>
              <a:rPr lang="en-US" sz="800" dirty="0"/>
              <a:t>/</a:t>
            </a:r>
            <a:r>
              <a:rPr lang="en-US" sz="800" dirty="0" err="1"/>
              <a:t>received_events</a:t>
            </a:r>
            <a:r>
              <a:rPr lang="en-US" sz="800" dirty="0"/>
              <a:t>", "type": "User", "</a:t>
            </a:r>
            <a:r>
              <a:rPr lang="en-US" sz="800" dirty="0" err="1"/>
              <a:t>site_admin</a:t>
            </a:r>
            <a:r>
              <a:rPr lang="en-US" sz="800" dirty="0"/>
              <a:t>": false, "name": "</a:t>
            </a:r>
            <a:r>
              <a:rPr lang="en-US" sz="800" dirty="0" err="1"/>
              <a:t>Debashis</a:t>
            </a:r>
            <a:r>
              <a:rPr lang="en-US" sz="800" dirty="0"/>
              <a:t> Ghosh", "company": null, "blog": "", "location": null, "email": null, "</a:t>
            </a:r>
            <a:r>
              <a:rPr lang="en-US" sz="800" dirty="0" err="1"/>
              <a:t>hireable</a:t>
            </a:r>
            <a:r>
              <a:rPr lang="en-US" sz="800" dirty="0"/>
              <a:t>": null, "bio": "Professor and Chair, Biostatistics and Informatics, Colorado. Lover of Data, Inference, Computing and Coffee, not necessarily in that order. ", "</a:t>
            </a:r>
            <a:r>
              <a:rPr lang="en-US" sz="800" dirty="0" err="1"/>
              <a:t>public_repos</a:t>
            </a:r>
            <a:r>
              <a:rPr lang="en-US" sz="800" dirty="0"/>
              <a:t>": 3, "</a:t>
            </a:r>
            <a:r>
              <a:rPr lang="en-US" sz="800" dirty="0" err="1"/>
              <a:t>public_gists</a:t>
            </a:r>
            <a:r>
              <a:rPr lang="en-US" sz="800" dirty="0"/>
              <a:t>": 0, "followers": 5, "following": 1, "</a:t>
            </a:r>
            <a:r>
              <a:rPr lang="en-US" sz="800" dirty="0" err="1"/>
              <a:t>created_at</a:t>
            </a:r>
            <a:r>
              <a:rPr lang="en-US" sz="800" dirty="0"/>
              <a:t>": "2014-08-01T03:47:59Z", "</a:t>
            </a:r>
            <a:r>
              <a:rPr lang="en-US" sz="800" dirty="0" err="1"/>
              <a:t>updated_at</a:t>
            </a:r>
            <a:r>
              <a:rPr lang="en-US" sz="800" dirty="0"/>
              <a:t>": "2019-07-17T15:19:30Z" }</a:t>
            </a:r>
            <a:endParaRPr sz="80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8" name="Google Shape;268;p42"/>
          <p:cNvSpPr txBox="1"/>
          <p:nvPr/>
        </p:nvSpPr>
        <p:spPr>
          <a:xfrm>
            <a:off x="417500" y="960275"/>
            <a:ext cx="61626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FF"/>
                </a:solidFill>
              </a:rPr>
              <a:t>https://</a:t>
            </a:r>
            <a:r>
              <a:rPr lang="en" sz="1800" dirty="0" err="1">
                <a:solidFill>
                  <a:srgbClr val="0000FF"/>
                </a:solidFill>
              </a:rPr>
              <a:t>api.github.com</a:t>
            </a:r>
            <a:r>
              <a:rPr lang="en" sz="1800" dirty="0">
                <a:solidFill>
                  <a:srgbClr val="0000FF"/>
                </a:solidFill>
              </a:rPr>
              <a:t>/users/</a:t>
            </a:r>
            <a:r>
              <a:rPr lang="en" sz="1800" dirty="0" err="1">
                <a:solidFill>
                  <a:srgbClr val="0000FF"/>
                </a:solidFill>
              </a:rPr>
              <a:t>ghoshd</a:t>
            </a:r>
            <a:endParaRPr sz="1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296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library APIs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APIs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>
            <a:spLocks noGrp="1"/>
          </p:cNvSpPr>
          <p:nvPr>
            <p:ph type="title"/>
          </p:nvPr>
        </p:nvSpPr>
        <p:spPr>
          <a:xfrm>
            <a:off x="311700" y="224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to simplify REST API access</a:t>
            </a:r>
            <a:endParaRPr/>
          </a:p>
        </p:txBody>
      </p:sp>
      <p:sp>
        <p:nvSpPr>
          <p:cNvPr id="274" name="Google Shape;274;p4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languages have libraries to handle HTTP requests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Popular APIs have specialized libraries in multiple languages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>
            <a:spLocks noGrp="1"/>
          </p:cNvSpPr>
          <p:nvPr>
            <p:ph type="title"/>
          </p:nvPr>
        </p:nvSpPr>
        <p:spPr>
          <a:xfrm>
            <a:off x="311700" y="224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package: httr</a:t>
            </a:r>
            <a:endParaRPr/>
          </a:p>
        </p:txBody>
      </p:sp>
      <p:sp>
        <p:nvSpPr>
          <p:cNvPr id="280" name="Google Shape;280;p4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Tools for working with HTTP requests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Handles authentication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>
            <a:spLocks noGrp="1"/>
          </p:cNvSpPr>
          <p:nvPr>
            <p:ph type="title"/>
          </p:nvPr>
        </p:nvSpPr>
        <p:spPr>
          <a:xfrm>
            <a:off x="311700" y="224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httr usage</a:t>
            </a:r>
            <a:endParaRPr/>
          </a:p>
        </p:txBody>
      </p:sp>
      <p:pic>
        <p:nvPicPr>
          <p:cNvPr id="286" name="Google Shape;2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75" y="1057302"/>
            <a:ext cx="8096450" cy="57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>
            <a:spLocks noGrp="1"/>
          </p:cNvSpPr>
          <p:nvPr>
            <p:ph type="title"/>
          </p:nvPr>
        </p:nvSpPr>
        <p:spPr>
          <a:xfrm>
            <a:off x="311700" y="224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packages for specific REST APIs</a:t>
            </a:r>
            <a:endParaRPr/>
          </a:p>
        </p:txBody>
      </p:sp>
      <p:pic>
        <p:nvPicPr>
          <p:cNvPr id="292" name="Google Shape;2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0267"/>
            <a:ext cx="8839199" cy="5091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>
            <a:spLocks noGrp="1"/>
          </p:cNvSpPr>
          <p:nvPr>
            <p:ph type="title"/>
          </p:nvPr>
        </p:nvSpPr>
        <p:spPr>
          <a:xfrm>
            <a:off x="311700" y="224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package urllib</a:t>
            </a:r>
            <a:endParaRPr/>
          </a:p>
        </p:txBody>
      </p:sp>
      <p:pic>
        <p:nvPicPr>
          <p:cNvPr id="298" name="Google Shape;2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234" y="1150292"/>
            <a:ext cx="7127532" cy="5565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>
            <a:spLocks noGrp="1"/>
          </p:cNvSpPr>
          <p:nvPr>
            <p:ph type="title"/>
          </p:nvPr>
        </p:nvSpPr>
        <p:spPr>
          <a:xfrm>
            <a:off x="311700" y="224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</a:t>
            </a:r>
            <a:endParaRPr/>
          </a:p>
        </p:txBody>
      </p:sp>
      <p:sp>
        <p:nvSpPr>
          <p:cNvPr id="304" name="Google Shape;304;p4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APIs require credentials for access.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Most popular authentication method: OAuth.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Organization provides user with a “client secret”; the “client secret” is included with each API request. Lets you grant access to your credentials without sharing your password.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 txBox="1">
            <a:spLocks noGrp="1"/>
          </p:cNvSpPr>
          <p:nvPr>
            <p:ph type="title"/>
          </p:nvPr>
        </p:nvSpPr>
        <p:spPr>
          <a:xfrm>
            <a:off x="311700" y="224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10" name="Google Shape;310;p4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APIs provide an interface to a resource and abstract away the implementation details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libraries define APIs that frame their usage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APIs provide access to data over the web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 and Python can be used to access rich web resources through HTTP requests or higher level wrappers for specific APIs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6FD4A-4257-EF45-8472-B6BB12316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AC598-7AE3-A64B-9B95-BDFBD116E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Pam Russell</a:t>
            </a:r>
          </a:p>
        </p:txBody>
      </p:sp>
    </p:spTree>
    <p:extLst>
      <p:ext uri="{BB962C8B-B14F-4D97-AF65-F5344CB8AC3E}">
        <p14:creationId xmlns:p14="http://schemas.microsoft.com/office/powerpoint/2010/main" val="3711058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24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APIs are like Legos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125" y="1140267"/>
            <a:ext cx="5619750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224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you get with Legos?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Pieces that fit together in specified ways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Instructions on how they fit together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Freedom to be creative within those constraints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4155886"/>
            <a:ext cx="3342300" cy="170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8725" y="3472698"/>
            <a:ext cx="4253575" cy="30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224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you get to ignore?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75" y="1544674"/>
            <a:ext cx="2840925" cy="14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2757" y="1393600"/>
            <a:ext cx="2812742" cy="17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3257" y="1394455"/>
            <a:ext cx="2812744" cy="173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4750" y="4221000"/>
            <a:ext cx="2812750" cy="187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7500" y="4221000"/>
            <a:ext cx="3341892" cy="18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174075" y="3203700"/>
            <a:ext cx="2841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Chemistry of plastics</a:t>
            </a:r>
            <a:endParaRPr sz="1800"/>
          </a:p>
        </p:txBody>
      </p:sp>
      <p:sp>
        <p:nvSpPr>
          <p:cNvPr id="99" name="Google Shape;99;p19"/>
          <p:cNvSpPr txBox="1"/>
          <p:nvPr/>
        </p:nvSpPr>
        <p:spPr>
          <a:xfrm>
            <a:off x="3198625" y="3203700"/>
            <a:ext cx="2841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Engineering</a:t>
            </a:r>
            <a:endParaRPr sz="1800"/>
          </a:p>
        </p:txBody>
      </p:sp>
      <p:sp>
        <p:nvSpPr>
          <p:cNvPr id="100" name="Google Shape;100;p19"/>
          <p:cNvSpPr txBox="1"/>
          <p:nvPr/>
        </p:nvSpPr>
        <p:spPr>
          <a:xfrm>
            <a:off x="6209125" y="3203700"/>
            <a:ext cx="2841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Business administration</a:t>
            </a:r>
            <a:endParaRPr sz="1800"/>
          </a:p>
        </p:txBody>
      </p:sp>
      <p:sp>
        <p:nvSpPr>
          <p:cNvPr id="101" name="Google Shape;101;p19"/>
          <p:cNvSpPr txBox="1"/>
          <p:nvPr/>
        </p:nvSpPr>
        <p:spPr>
          <a:xfrm>
            <a:off x="1290625" y="6194563"/>
            <a:ext cx="2841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Manufacturing</a:t>
            </a:r>
            <a:endParaRPr sz="1800"/>
          </a:p>
        </p:txBody>
      </p:sp>
      <p:sp>
        <p:nvSpPr>
          <p:cNvPr id="102" name="Google Shape;102;p19"/>
          <p:cNvSpPr txBox="1"/>
          <p:nvPr/>
        </p:nvSpPr>
        <p:spPr>
          <a:xfrm>
            <a:off x="4837500" y="6194563"/>
            <a:ext cx="3342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Supply chain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224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programming interface (API)</a:t>
            </a: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“public face” of a software resource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of clearly defined methods of interaction between software components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Abstract away underlying implementations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expose high level information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224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functions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200" y="1140275"/>
            <a:ext cx="7641600" cy="22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8400" y="3783050"/>
            <a:ext cx="333375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/>
        </p:nvSpPr>
        <p:spPr>
          <a:xfrm>
            <a:off x="1026000" y="5166000"/>
            <a:ext cx="1989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data.frame()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1026000" y="4332600"/>
            <a:ext cx="1989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rowSums()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6794400" y="4635000"/>
            <a:ext cx="2124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Create a data frame and get its row sums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19" name="Google Shape;119;p21"/>
          <p:cNvCxnSpPr/>
          <p:nvPr/>
        </p:nvCxnSpPr>
        <p:spPr>
          <a:xfrm>
            <a:off x="2448000" y="4599000"/>
            <a:ext cx="891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" name="Google Shape;120;p21"/>
          <p:cNvCxnSpPr/>
          <p:nvPr/>
        </p:nvCxnSpPr>
        <p:spPr>
          <a:xfrm>
            <a:off x="2852400" y="5431500"/>
            <a:ext cx="891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21"/>
          <p:cNvCxnSpPr/>
          <p:nvPr/>
        </p:nvCxnSpPr>
        <p:spPr>
          <a:xfrm>
            <a:off x="6147000" y="5162400"/>
            <a:ext cx="576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11700" y="224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exposes what you need and hides the details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00" y="888275"/>
            <a:ext cx="8163600" cy="58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1068</Words>
  <Application>Microsoft Macintosh PowerPoint</Application>
  <PresentationFormat>On-screen Show (4:3)</PresentationFormat>
  <Paragraphs>136</Paragraphs>
  <Slides>37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Courier New</vt:lpstr>
      <vt:lpstr>Simple Light</vt:lpstr>
      <vt:lpstr>De-mystifying APIs</vt:lpstr>
      <vt:lpstr>Application programming interface (API)</vt:lpstr>
      <vt:lpstr>Outline</vt:lpstr>
      <vt:lpstr>APIs are like Legos</vt:lpstr>
      <vt:lpstr>What do you get with Legos?</vt:lpstr>
      <vt:lpstr>What do you get to ignore?</vt:lpstr>
      <vt:lpstr>Application programming interface (API)</vt:lpstr>
      <vt:lpstr>R functions</vt:lpstr>
      <vt:lpstr>API exposes what you need and hides the details</vt:lpstr>
      <vt:lpstr>rowSums implementation</vt:lpstr>
      <vt:lpstr>R package API is defined by...</vt:lpstr>
      <vt:lpstr>Defining the API</vt:lpstr>
      <vt:lpstr>Python</vt:lpstr>
      <vt:lpstr>In general, an API can include definitions of...</vt:lpstr>
      <vt:lpstr>The API does not include...</vt:lpstr>
      <vt:lpstr>If you’re developing software...</vt:lpstr>
      <vt:lpstr>Types of APIs</vt:lpstr>
      <vt:lpstr>Web APIs</vt:lpstr>
      <vt:lpstr>Twitter</vt:lpstr>
      <vt:lpstr>Stack Overflow / Stack Exchange</vt:lpstr>
      <vt:lpstr>GitHub</vt:lpstr>
      <vt:lpstr>NYC Open Data</vt:lpstr>
      <vt:lpstr>NYC Open Data: over 1,600 datasets</vt:lpstr>
      <vt:lpstr>Web APIs</vt:lpstr>
      <vt:lpstr>Ways to use web APIs</vt:lpstr>
      <vt:lpstr>API documentation</vt:lpstr>
      <vt:lpstr>Endpoints</vt:lpstr>
      <vt:lpstr>Sending requests to a REST API</vt:lpstr>
      <vt:lpstr>Example: GitHub “users” endpoint</vt:lpstr>
      <vt:lpstr>Resources to simplify REST API access</vt:lpstr>
      <vt:lpstr>R package: httr</vt:lpstr>
      <vt:lpstr>httr usage</vt:lpstr>
      <vt:lpstr>R packages for specific REST APIs</vt:lpstr>
      <vt:lpstr>Python package urllib</vt:lpstr>
      <vt:lpstr>Authentication</vt:lpstr>
      <vt:lpstr>Conclusion</vt:lpstr>
      <vt:lpstr>Acknowledgments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De-mystifying APIs</dc:title>
  <cp:lastModifiedBy>Ghosh, Debashis</cp:lastModifiedBy>
  <cp:revision>2</cp:revision>
  <dcterms:modified xsi:type="dcterms:W3CDTF">2019-11-05T05:08:17Z</dcterms:modified>
</cp:coreProperties>
</file>